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98" r:id="rId2"/>
    <p:sldId id="2899" r:id="rId3"/>
    <p:sldId id="2900" r:id="rId4"/>
    <p:sldId id="264" r:id="rId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FBCF8F1-F15D-4F10-8148-8834310884FF}">
          <p14:sldIdLst/>
        </p14:section>
        <p14:section name="Contenido" id="{6F3C7385-D89C-4A4C-A52D-9F5DFCA7B847}">
          <p14:sldIdLst>
            <p14:sldId id="2898"/>
            <p14:sldId id="2899"/>
            <p14:sldId id="2900"/>
          </p14:sldIdLst>
        </p14:section>
        <p14:section name="Finalización" id="{7FEE25F7-616B-4E47-BFB0-2EEAD330165E}">
          <p14:sldIdLst>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Libia De la Cruz Villota" initials="MLDlCV" lastIdx="1" clrIdx="0">
    <p:extLst>
      <p:ext uri="{19B8F6BF-5375-455C-9EA6-DF929625EA0E}">
        <p15:presenceInfo xmlns:p15="http://schemas.microsoft.com/office/powerpoint/2012/main" userId="Monica Libia De la Cruz Villo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C98"/>
    <a:srgbClr val="9D76A8"/>
    <a:srgbClr val="F7DDFD"/>
    <a:srgbClr val="984A96"/>
    <a:srgbClr val="885ECC"/>
    <a:srgbClr val="552363"/>
    <a:srgbClr val="37666E"/>
    <a:srgbClr val="4B8A94"/>
    <a:srgbClr val="0044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5"/>
    <p:restoredTop sz="94659"/>
  </p:normalViewPr>
  <p:slideViewPr>
    <p:cSldViewPr snapToGrid="0" snapToObjects="1">
      <p:cViewPr varScale="1">
        <p:scale>
          <a:sx n="82" d="100"/>
          <a:sy n="82"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Libia De la Cruz Villota" userId="8766dccb-80ea-4e24-b1cd-4c63fa191c4d" providerId="ADAL" clId="{99BB6EBF-B826-46C6-834F-6A9AC019A5FA}"/>
    <pc:docChg chg="custSel delSld modSld modSection">
      <pc:chgData name="Monica Libia De la Cruz Villota" userId="8766dccb-80ea-4e24-b1cd-4c63fa191c4d" providerId="ADAL" clId="{99BB6EBF-B826-46C6-834F-6A9AC019A5FA}" dt="2023-01-30T21:58:58.151" v="5" actId="478"/>
      <pc:docMkLst>
        <pc:docMk/>
      </pc:docMkLst>
      <pc:sldChg chg="del">
        <pc:chgData name="Monica Libia De la Cruz Villota" userId="8766dccb-80ea-4e24-b1cd-4c63fa191c4d" providerId="ADAL" clId="{99BB6EBF-B826-46C6-834F-6A9AC019A5FA}" dt="2023-01-30T21:58:22.550" v="0" actId="47"/>
        <pc:sldMkLst>
          <pc:docMk/>
          <pc:sldMk cId="1402403318" sldId="258"/>
        </pc:sldMkLst>
      </pc:sldChg>
      <pc:sldChg chg="del">
        <pc:chgData name="Monica Libia De la Cruz Villota" userId="8766dccb-80ea-4e24-b1cd-4c63fa191c4d" providerId="ADAL" clId="{99BB6EBF-B826-46C6-834F-6A9AC019A5FA}" dt="2023-01-30T21:58:42.140" v="3" actId="47"/>
        <pc:sldMkLst>
          <pc:docMk/>
          <pc:sldMk cId="220493604" sldId="975"/>
        </pc:sldMkLst>
      </pc:sldChg>
      <pc:sldChg chg="del">
        <pc:chgData name="Monica Libia De la Cruz Villota" userId="8766dccb-80ea-4e24-b1cd-4c63fa191c4d" providerId="ADAL" clId="{99BB6EBF-B826-46C6-834F-6A9AC019A5FA}" dt="2023-01-30T21:58:36.309" v="2" actId="47"/>
        <pc:sldMkLst>
          <pc:docMk/>
          <pc:sldMk cId="1975893927" sldId="981"/>
        </pc:sldMkLst>
      </pc:sldChg>
      <pc:sldChg chg="del">
        <pc:chgData name="Monica Libia De la Cruz Villota" userId="8766dccb-80ea-4e24-b1cd-4c63fa191c4d" providerId="ADAL" clId="{99BB6EBF-B826-46C6-834F-6A9AC019A5FA}" dt="2023-01-30T21:58:22.550" v="0" actId="47"/>
        <pc:sldMkLst>
          <pc:docMk/>
          <pc:sldMk cId="2149794552" sldId="1001"/>
        </pc:sldMkLst>
      </pc:sldChg>
      <pc:sldChg chg="del">
        <pc:chgData name="Monica Libia De la Cruz Villota" userId="8766dccb-80ea-4e24-b1cd-4c63fa191c4d" providerId="ADAL" clId="{99BB6EBF-B826-46C6-834F-6A9AC019A5FA}" dt="2023-01-30T21:58:22.550" v="0" actId="47"/>
        <pc:sldMkLst>
          <pc:docMk/>
          <pc:sldMk cId="1401038969" sldId="1004"/>
        </pc:sldMkLst>
      </pc:sldChg>
      <pc:sldChg chg="del">
        <pc:chgData name="Monica Libia De la Cruz Villota" userId="8766dccb-80ea-4e24-b1cd-4c63fa191c4d" providerId="ADAL" clId="{99BB6EBF-B826-46C6-834F-6A9AC019A5FA}" dt="2023-01-30T21:58:22.550" v="0" actId="47"/>
        <pc:sldMkLst>
          <pc:docMk/>
          <pc:sldMk cId="3788952868" sldId="1008"/>
        </pc:sldMkLst>
      </pc:sldChg>
      <pc:sldChg chg="modSp mod">
        <pc:chgData name="Monica Libia De la Cruz Villota" userId="8766dccb-80ea-4e24-b1cd-4c63fa191c4d" providerId="ADAL" clId="{99BB6EBF-B826-46C6-834F-6A9AC019A5FA}" dt="2023-01-30T21:58:27.887" v="1" actId="6549"/>
        <pc:sldMkLst>
          <pc:docMk/>
          <pc:sldMk cId="2232098897" sldId="2898"/>
        </pc:sldMkLst>
        <pc:spChg chg="mod">
          <ac:chgData name="Monica Libia De la Cruz Villota" userId="8766dccb-80ea-4e24-b1cd-4c63fa191c4d" providerId="ADAL" clId="{99BB6EBF-B826-46C6-834F-6A9AC019A5FA}" dt="2023-01-30T21:58:27.887" v="1" actId="6549"/>
          <ac:spMkLst>
            <pc:docMk/>
            <pc:sldMk cId="2232098897" sldId="2898"/>
            <ac:spMk id="4" creationId="{28F35F51-FADE-40B3-AF5C-7827399C4500}"/>
          </ac:spMkLst>
        </pc:spChg>
      </pc:sldChg>
      <pc:sldChg chg="delSp mod">
        <pc:chgData name="Monica Libia De la Cruz Villota" userId="8766dccb-80ea-4e24-b1cd-4c63fa191c4d" providerId="ADAL" clId="{99BB6EBF-B826-46C6-834F-6A9AC019A5FA}" dt="2023-01-30T21:58:58.151" v="5" actId="478"/>
        <pc:sldMkLst>
          <pc:docMk/>
          <pc:sldMk cId="3830196946" sldId="2899"/>
        </pc:sldMkLst>
        <pc:spChg chg="del">
          <ac:chgData name="Monica Libia De la Cruz Villota" userId="8766dccb-80ea-4e24-b1cd-4c63fa191c4d" providerId="ADAL" clId="{99BB6EBF-B826-46C6-834F-6A9AC019A5FA}" dt="2023-01-30T21:58:58.151" v="5" actId="478"/>
          <ac:spMkLst>
            <pc:docMk/>
            <pc:sldMk cId="3830196946" sldId="2899"/>
            <ac:spMk id="14" creationId="{C8E3D74B-EC61-4295-8708-A5CD5A7E2A9A}"/>
          </ac:spMkLst>
        </pc:spChg>
      </pc:sldChg>
      <pc:sldChg chg="delSp mod">
        <pc:chgData name="Monica Libia De la Cruz Villota" userId="8766dccb-80ea-4e24-b1cd-4c63fa191c4d" providerId="ADAL" clId="{99BB6EBF-B826-46C6-834F-6A9AC019A5FA}" dt="2023-01-30T21:58:53.500" v="4" actId="478"/>
        <pc:sldMkLst>
          <pc:docMk/>
          <pc:sldMk cId="3185370057" sldId="2900"/>
        </pc:sldMkLst>
        <pc:spChg chg="del">
          <ac:chgData name="Monica Libia De la Cruz Villota" userId="8766dccb-80ea-4e24-b1cd-4c63fa191c4d" providerId="ADAL" clId="{99BB6EBF-B826-46C6-834F-6A9AC019A5FA}" dt="2023-01-30T21:58:53.500" v="4" actId="478"/>
          <ac:spMkLst>
            <pc:docMk/>
            <pc:sldMk cId="3185370057" sldId="2900"/>
            <ac:spMk id="14" creationId="{C8E3D74B-EC61-4295-8708-A5CD5A7E2A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F98A7-FA05-4D74-BEB5-3E6F41E403B2}" type="datetimeFigureOut">
              <a:rPr lang="es-CO" smtClean="0"/>
              <a:t>30/01/2023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A6372-9A1F-49B6-A5CF-2EF62DF18340}" type="slidenum">
              <a:rPr lang="es-CO" smtClean="0"/>
              <a:t>‹Nº›</a:t>
            </a:fld>
            <a:endParaRPr lang="es-CO"/>
          </a:p>
        </p:txBody>
      </p:sp>
    </p:spTree>
    <p:extLst>
      <p:ext uri="{BB962C8B-B14F-4D97-AF65-F5344CB8AC3E}">
        <p14:creationId xmlns:p14="http://schemas.microsoft.com/office/powerpoint/2010/main" val="55052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7ECEE-0E1B-3F42-AC08-ED9D70D7A03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5EBAFD6-335D-624D-B246-FA5B0596C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8CC543C-918B-334E-ABE6-1C2AC23DF538}"/>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413FECAB-4006-B44B-A2A9-2ED20815F0D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0EFEEDF-25BD-6846-AA1A-251ACF7BB368}"/>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11" name="Imagen 10">
            <a:extLst>
              <a:ext uri="{FF2B5EF4-FFF2-40B4-BE49-F238E27FC236}">
                <a16:creationId xmlns:a16="http://schemas.microsoft.com/office/drawing/2014/main" id="{566617A1-24DF-42D8-8BC8-4100D7AB8F31}"/>
              </a:ext>
            </a:extLst>
          </p:cNvPr>
          <p:cNvPicPr>
            <a:picLocks noChangeAspect="1"/>
          </p:cNvPicPr>
          <p:nvPr userDrawn="1"/>
        </p:nvPicPr>
        <p:blipFill>
          <a:blip r:embed="rId2"/>
          <a:stretch>
            <a:fillRect/>
          </a:stretch>
        </p:blipFill>
        <p:spPr>
          <a:xfrm>
            <a:off x="0" y="-75412"/>
            <a:ext cx="12192000" cy="7008824"/>
          </a:xfrm>
          <a:prstGeom prst="rect">
            <a:avLst/>
          </a:prstGeom>
        </p:spPr>
      </p:pic>
      <p:pic>
        <p:nvPicPr>
          <p:cNvPr id="12" name="Imagen 11">
            <a:extLst>
              <a:ext uri="{FF2B5EF4-FFF2-40B4-BE49-F238E27FC236}">
                <a16:creationId xmlns:a16="http://schemas.microsoft.com/office/drawing/2014/main" id="{5B92A456-623A-41CC-A5F0-42C6E88BDF1C}"/>
              </a:ext>
            </a:extLst>
          </p:cNvPr>
          <p:cNvPicPr>
            <a:picLocks noChangeAspect="1"/>
          </p:cNvPicPr>
          <p:nvPr userDrawn="1"/>
        </p:nvPicPr>
        <p:blipFill rotWithShape="1">
          <a:blip r:embed="rId3"/>
          <a:srcRect l="98192"/>
          <a:stretch/>
        </p:blipFill>
        <p:spPr>
          <a:xfrm>
            <a:off x="11971606" y="-13855"/>
            <a:ext cx="220394" cy="6819444"/>
          </a:xfrm>
          <a:prstGeom prst="rect">
            <a:avLst/>
          </a:prstGeom>
        </p:spPr>
      </p:pic>
    </p:spTree>
    <p:extLst>
      <p:ext uri="{BB962C8B-B14F-4D97-AF65-F5344CB8AC3E}">
        <p14:creationId xmlns:p14="http://schemas.microsoft.com/office/powerpoint/2010/main" val="194258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8536-962A-D148-9191-DD73BDFE7FC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7A81FBA-9E5A-8E42-BFCB-9E695943E049}"/>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F1287C8F-76A9-944C-BE29-C59DE6E2834B}"/>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ABDCC767-A0F5-624C-962C-8BB8632D9E5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E6F3BA9-20F0-9D4D-ADE0-63192DB09135}"/>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7" name="Triángulo rectángulo 6">
            <a:extLst>
              <a:ext uri="{FF2B5EF4-FFF2-40B4-BE49-F238E27FC236}">
                <a16:creationId xmlns:a16="http://schemas.microsoft.com/office/drawing/2014/main" id="{49BB5B92-74BC-4BE4-8864-254CB93A5C6F}"/>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F97C6D70-46A0-4B8A-A552-CFD7FC784BD7}"/>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206071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399ECA-5F6C-FA43-9D8B-1749039179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81D9C37-3C45-7340-920A-08C972D2D224}"/>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3691B49D-9C6D-5642-8F71-D85192DA01C1}"/>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559125E5-BD2E-154A-9579-ED5709FE4B9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FF70712-5DE9-A34A-8FF1-BF60057D407D}"/>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7" name="Triángulo rectángulo 6">
            <a:extLst>
              <a:ext uri="{FF2B5EF4-FFF2-40B4-BE49-F238E27FC236}">
                <a16:creationId xmlns:a16="http://schemas.microsoft.com/office/drawing/2014/main" id="{D1CEC0BC-922F-484D-A169-7B8720653049}"/>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B9602D62-51DF-456A-906E-FAD724FDDF69}"/>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275519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F40C8-E776-2645-9D27-7E89A1C1FF5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83E65E-A0A4-504F-BC61-A3A46237C84F}"/>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99C3316-529A-814F-8982-08BC77E6F632}"/>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F6B1CCC1-DEC4-0549-8FB1-85DF5C73E13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DC8BF76-F20E-A04B-9DD6-947230574AF8}"/>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7" name="Triángulo rectángulo 6">
            <a:extLst>
              <a:ext uri="{FF2B5EF4-FFF2-40B4-BE49-F238E27FC236}">
                <a16:creationId xmlns:a16="http://schemas.microsoft.com/office/drawing/2014/main" id="{88DDA5C6-AF91-48D8-8352-E87D3B411C82}"/>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454BA5DB-CDCE-49F5-931A-10E1695811BA}"/>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399870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625A8-0B51-8D45-87F1-8096FF17C01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E9A6D0D-3297-EC41-9879-39FCE2AEE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A15700B-C90D-CA44-805F-60FB218312B0}"/>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A7FE96D1-E8A5-7F4A-B288-26FC660BD2D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B139177-B502-B142-B5F8-602D560D45C0}"/>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7" name="Imagen 6">
            <a:extLst>
              <a:ext uri="{FF2B5EF4-FFF2-40B4-BE49-F238E27FC236}">
                <a16:creationId xmlns:a16="http://schemas.microsoft.com/office/drawing/2014/main" id="{6C50DD42-417D-41AD-992A-6F5028161995}"/>
              </a:ext>
            </a:extLst>
          </p:cNvPr>
          <p:cNvPicPr>
            <a:picLocks noChangeAspect="1"/>
          </p:cNvPicPr>
          <p:nvPr userDrawn="1"/>
        </p:nvPicPr>
        <p:blipFill>
          <a:blip r:embed="rId2"/>
          <a:stretch>
            <a:fillRect/>
          </a:stretch>
        </p:blipFill>
        <p:spPr>
          <a:xfrm>
            <a:off x="11633200" y="0"/>
            <a:ext cx="558800" cy="6858000"/>
          </a:xfrm>
          <a:prstGeom prst="rect">
            <a:avLst/>
          </a:prstGeom>
        </p:spPr>
      </p:pic>
      <p:sp>
        <p:nvSpPr>
          <p:cNvPr id="8" name="Triángulo rectángulo 7">
            <a:extLst>
              <a:ext uri="{FF2B5EF4-FFF2-40B4-BE49-F238E27FC236}">
                <a16:creationId xmlns:a16="http://schemas.microsoft.com/office/drawing/2014/main" id="{A4A09FB3-3020-48C3-BD29-BEA426A486CE}"/>
              </a:ext>
            </a:extLst>
          </p:cNvPr>
          <p:cNvSpPr/>
          <p:nvPr userDrawn="1"/>
        </p:nvSpPr>
        <p:spPr>
          <a:xfrm>
            <a:off x="0" y="5447424"/>
            <a:ext cx="358601" cy="1410575"/>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2918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10BEBD-3203-4941-B202-91AECCFB3F6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E7DABA1-21EF-4245-9061-89F08A69DCEF}"/>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11569133-A1F6-B545-9624-B8182AE9B0BA}"/>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E1431B26-AE88-C74E-8CAC-15B95D4ACFC0}"/>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6" name="Marcador de pie de página 5">
            <a:extLst>
              <a:ext uri="{FF2B5EF4-FFF2-40B4-BE49-F238E27FC236}">
                <a16:creationId xmlns:a16="http://schemas.microsoft.com/office/drawing/2014/main" id="{C88A7BB6-1096-134C-8E1C-1636CA8F0F9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0845DE1-C353-9A4E-8C6E-5EA30FA85505}"/>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8" name="Triángulo rectángulo 7">
            <a:extLst>
              <a:ext uri="{FF2B5EF4-FFF2-40B4-BE49-F238E27FC236}">
                <a16:creationId xmlns:a16="http://schemas.microsoft.com/office/drawing/2014/main" id="{79D889BF-31D8-4D4D-B5C0-BE842451AC4D}"/>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5F03A5AD-8188-4A40-8E15-AE2510368915}"/>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146398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55B6F-0E57-904A-8F72-C56CEB8004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BE1F2F-72AB-124B-B6E1-B3BF51A48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365C9E12-667A-BF4A-AF85-744E30D3C143}"/>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D2EF9912-E58D-BF48-AEEF-8D7281F0B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2E39F3AB-7996-034C-9A2C-C4C1B9EC26A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3EA20264-E361-2544-9AC9-919BCF036C9C}"/>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8" name="Marcador de pie de página 7">
            <a:extLst>
              <a:ext uri="{FF2B5EF4-FFF2-40B4-BE49-F238E27FC236}">
                <a16:creationId xmlns:a16="http://schemas.microsoft.com/office/drawing/2014/main" id="{03CE2D16-C2CD-0D4C-9D40-DFC36B9A38F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357CF76-6C41-0F49-8D4F-6AF0DD8EA302}"/>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10" name="Imagen 9">
            <a:extLst>
              <a:ext uri="{FF2B5EF4-FFF2-40B4-BE49-F238E27FC236}">
                <a16:creationId xmlns:a16="http://schemas.microsoft.com/office/drawing/2014/main" id="{7CBC71C9-B307-473F-AC0E-C4971EEB7D93}"/>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380391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024C8-2026-C44B-B28B-5684B36393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677378E-35BF-034F-880A-6A67D7D4D057}"/>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4" name="Marcador de pie de página 3">
            <a:extLst>
              <a:ext uri="{FF2B5EF4-FFF2-40B4-BE49-F238E27FC236}">
                <a16:creationId xmlns:a16="http://schemas.microsoft.com/office/drawing/2014/main" id="{EB15F9CB-F083-8D42-A0A8-B1A24FEDFAE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95DC220-115B-ED46-BF07-871AB5C02AAA}"/>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6" name="Rectángulo 5">
            <a:extLst>
              <a:ext uri="{FF2B5EF4-FFF2-40B4-BE49-F238E27FC236}">
                <a16:creationId xmlns:a16="http://schemas.microsoft.com/office/drawing/2014/main" id="{381A3DDE-BC1E-4CCF-B72A-5AEBCF1DDB40}"/>
              </a:ext>
            </a:extLst>
          </p:cNvPr>
          <p:cNvSpPr/>
          <p:nvPr userDrawn="1"/>
        </p:nvSpPr>
        <p:spPr>
          <a:xfrm>
            <a:off x="8527648" y="0"/>
            <a:ext cx="3845586" cy="6858000"/>
          </a:xfrm>
          <a:prstGeom prst="rect">
            <a:avLst/>
          </a:prstGeom>
          <a:solidFill>
            <a:srgbClr val="984A9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89AF342B-2D08-4D2D-A0EA-C7050C7AF5D1}"/>
              </a:ext>
            </a:extLst>
          </p:cNvPr>
          <p:cNvPicPr>
            <a:picLocks noChangeAspect="1"/>
          </p:cNvPicPr>
          <p:nvPr userDrawn="1"/>
        </p:nvPicPr>
        <p:blipFill>
          <a:blip r:embed="rId2"/>
          <a:stretch>
            <a:fillRect/>
          </a:stretch>
        </p:blipFill>
        <p:spPr>
          <a:xfrm>
            <a:off x="11607800" y="4724400"/>
            <a:ext cx="584200" cy="2133600"/>
          </a:xfrm>
          <a:prstGeom prst="rect">
            <a:avLst/>
          </a:prstGeom>
        </p:spPr>
      </p:pic>
    </p:spTree>
    <p:extLst>
      <p:ext uri="{BB962C8B-B14F-4D97-AF65-F5344CB8AC3E}">
        <p14:creationId xmlns:p14="http://schemas.microsoft.com/office/powerpoint/2010/main" val="96739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3C8D89-F1B5-B343-935A-ABB91A63D5A3}"/>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3" name="Marcador de pie de página 2">
            <a:extLst>
              <a:ext uri="{FF2B5EF4-FFF2-40B4-BE49-F238E27FC236}">
                <a16:creationId xmlns:a16="http://schemas.microsoft.com/office/drawing/2014/main" id="{B100CD7F-6755-3F4A-86E8-5036BABF694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A81320B-CC21-294A-911D-9E1F47B86FB7}"/>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5" name="Imagen 4">
            <a:extLst>
              <a:ext uri="{FF2B5EF4-FFF2-40B4-BE49-F238E27FC236}">
                <a16:creationId xmlns:a16="http://schemas.microsoft.com/office/drawing/2014/main" id="{E745B5AB-B0A7-4E57-B214-051AB324B304}"/>
              </a:ext>
            </a:extLst>
          </p:cNvPr>
          <p:cNvPicPr>
            <a:picLocks noChangeAspect="1"/>
          </p:cNvPicPr>
          <p:nvPr userDrawn="1"/>
        </p:nvPicPr>
        <p:blipFill>
          <a:blip r:embed="rId2"/>
          <a:stretch>
            <a:fillRect/>
          </a:stretch>
        </p:blipFill>
        <p:spPr>
          <a:xfrm>
            <a:off x="0" y="-75412"/>
            <a:ext cx="12192000" cy="7008824"/>
          </a:xfrm>
          <a:prstGeom prst="rect">
            <a:avLst/>
          </a:prstGeom>
        </p:spPr>
      </p:pic>
      <p:sp>
        <p:nvSpPr>
          <p:cNvPr id="6" name="CuadroTexto 5">
            <a:extLst>
              <a:ext uri="{FF2B5EF4-FFF2-40B4-BE49-F238E27FC236}">
                <a16:creationId xmlns:a16="http://schemas.microsoft.com/office/drawing/2014/main" id="{E02360E4-3329-40DA-B4EF-32E4F8721899}"/>
              </a:ext>
            </a:extLst>
          </p:cNvPr>
          <p:cNvSpPr txBox="1"/>
          <p:nvPr userDrawn="1"/>
        </p:nvSpPr>
        <p:spPr>
          <a:xfrm>
            <a:off x="4109751" y="2892120"/>
            <a:ext cx="4314771" cy="1107996"/>
          </a:xfrm>
          <a:prstGeom prst="rect">
            <a:avLst/>
          </a:prstGeom>
          <a:noFill/>
        </p:spPr>
        <p:txBody>
          <a:bodyPr wrap="none" rtlCol="0">
            <a:spAutoFit/>
          </a:bodyPr>
          <a:lstStyle/>
          <a:p>
            <a:r>
              <a:rPr lang="es-CO" sz="6600" b="1" spc="-150" dirty="0">
                <a:solidFill>
                  <a:srgbClr val="552363"/>
                </a:solidFill>
                <a:latin typeface="Arial Black" panose="020B0604020202020204" pitchFamily="34" charset="0"/>
                <a:cs typeface="Arial Black" panose="020B0604020202020204" pitchFamily="34" charset="0"/>
                <a:sym typeface="Calibri"/>
              </a:rPr>
              <a:t>GRACIAS</a:t>
            </a:r>
            <a:endParaRPr lang="es-CO" sz="6000" spc="-150" dirty="0">
              <a:solidFill>
                <a:srgbClr val="822C98"/>
              </a:solidFill>
              <a:latin typeface="Arial Black" panose="020B0A04020102020204" pitchFamily="34" charset="0"/>
            </a:endParaRPr>
          </a:p>
        </p:txBody>
      </p:sp>
      <p:pic>
        <p:nvPicPr>
          <p:cNvPr id="7" name="Imagen 6">
            <a:extLst>
              <a:ext uri="{FF2B5EF4-FFF2-40B4-BE49-F238E27FC236}">
                <a16:creationId xmlns:a16="http://schemas.microsoft.com/office/drawing/2014/main" id="{22262F9B-E1D8-4BB1-A800-17D22BDB2072}"/>
              </a:ext>
            </a:extLst>
          </p:cNvPr>
          <p:cNvPicPr>
            <a:picLocks noChangeAspect="1"/>
          </p:cNvPicPr>
          <p:nvPr userDrawn="1"/>
        </p:nvPicPr>
        <p:blipFill>
          <a:blip r:embed="rId3"/>
          <a:stretch>
            <a:fillRect/>
          </a:stretch>
        </p:blipFill>
        <p:spPr>
          <a:xfrm>
            <a:off x="5366459" y="5195945"/>
            <a:ext cx="1801355" cy="976308"/>
          </a:xfrm>
          <a:prstGeom prst="rect">
            <a:avLst/>
          </a:prstGeom>
        </p:spPr>
      </p:pic>
    </p:spTree>
    <p:extLst>
      <p:ext uri="{BB962C8B-B14F-4D97-AF65-F5344CB8AC3E}">
        <p14:creationId xmlns:p14="http://schemas.microsoft.com/office/powerpoint/2010/main" val="11762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FCC70-77FB-2C4C-9AEB-62911705A1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736195F-69D9-0E4A-84E5-1C7BF58AA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D1C1C936-77D7-804C-90B7-7A79178B6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95ED54E2-03DB-CD42-9E17-ECDBADE8B44B}"/>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6" name="Marcador de pie de página 5">
            <a:extLst>
              <a:ext uri="{FF2B5EF4-FFF2-40B4-BE49-F238E27FC236}">
                <a16:creationId xmlns:a16="http://schemas.microsoft.com/office/drawing/2014/main" id="{F7BFAB5C-53DA-9743-AC0A-1A65256481E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0E62BA3-F5F7-7F43-9FD1-2C364B103C91}"/>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8" name="Rectángulo 7">
            <a:extLst>
              <a:ext uri="{FF2B5EF4-FFF2-40B4-BE49-F238E27FC236}">
                <a16:creationId xmlns:a16="http://schemas.microsoft.com/office/drawing/2014/main" id="{02E7A03A-4C82-4B21-BC0B-7A389E7508F5}"/>
              </a:ext>
            </a:extLst>
          </p:cNvPr>
          <p:cNvSpPr/>
          <p:nvPr userDrawn="1"/>
        </p:nvSpPr>
        <p:spPr>
          <a:xfrm>
            <a:off x="8527648" y="0"/>
            <a:ext cx="3845586" cy="6858000"/>
          </a:xfrm>
          <a:prstGeom prst="rect">
            <a:avLst/>
          </a:prstGeom>
          <a:solidFill>
            <a:srgbClr val="984A9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32C7FC89-F18F-42CA-84FF-68F877A0C551}"/>
              </a:ext>
            </a:extLst>
          </p:cNvPr>
          <p:cNvPicPr>
            <a:picLocks noChangeAspect="1"/>
          </p:cNvPicPr>
          <p:nvPr userDrawn="1"/>
        </p:nvPicPr>
        <p:blipFill>
          <a:blip r:embed="rId2"/>
          <a:stretch>
            <a:fillRect/>
          </a:stretch>
        </p:blipFill>
        <p:spPr>
          <a:xfrm>
            <a:off x="11607800" y="4724400"/>
            <a:ext cx="584200" cy="2133600"/>
          </a:xfrm>
          <a:prstGeom prst="rect">
            <a:avLst/>
          </a:prstGeom>
        </p:spPr>
      </p:pic>
    </p:spTree>
    <p:extLst>
      <p:ext uri="{BB962C8B-B14F-4D97-AF65-F5344CB8AC3E}">
        <p14:creationId xmlns:p14="http://schemas.microsoft.com/office/powerpoint/2010/main" val="167090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986AA-6A71-8F46-A8FC-B9DB6362D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3735CA4-F8A3-564B-8785-D9AC160995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DC22A3A-3667-574F-9088-DE0CF166F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EB820727-783C-9045-97B4-C76E45ED28D5}"/>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6" name="Marcador de pie de página 5">
            <a:extLst>
              <a:ext uri="{FF2B5EF4-FFF2-40B4-BE49-F238E27FC236}">
                <a16:creationId xmlns:a16="http://schemas.microsoft.com/office/drawing/2014/main" id="{C2910B27-FABD-2245-9E63-DE6159F5D3F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427378E-267D-DC4A-BFCF-53E643339B65}"/>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10" name="Rectángulo 9">
            <a:extLst>
              <a:ext uri="{FF2B5EF4-FFF2-40B4-BE49-F238E27FC236}">
                <a16:creationId xmlns:a16="http://schemas.microsoft.com/office/drawing/2014/main" id="{9D0779AB-ED89-4EFD-A196-D84A84F81439}"/>
              </a:ext>
            </a:extLst>
          </p:cNvPr>
          <p:cNvSpPr/>
          <p:nvPr userDrawn="1"/>
        </p:nvSpPr>
        <p:spPr>
          <a:xfrm>
            <a:off x="8527648" y="0"/>
            <a:ext cx="3845586" cy="6858000"/>
          </a:xfrm>
          <a:prstGeom prst="rect">
            <a:avLst/>
          </a:prstGeom>
          <a:solidFill>
            <a:srgbClr val="984A9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extLst>
              <a:ext uri="{FF2B5EF4-FFF2-40B4-BE49-F238E27FC236}">
                <a16:creationId xmlns:a16="http://schemas.microsoft.com/office/drawing/2014/main" id="{833BE377-0778-4D83-9A5A-AE18B042AF71}"/>
              </a:ext>
            </a:extLst>
          </p:cNvPr>
          <p:cNvPicPr>
            <a:picLocks noChangeAspect="1"/>
          </p:cNvPicPr>
          <p:nvPr userDrawn="1"/>
        </p:nvPicPr>
        <p:blipFill>
          <a:blip r:embed="rId2"/>
          <a:stretch>
            <a:fillRect/>
          </a:stretch>
        </p:blipFill>
        <p:spPr>
          <a:xfrm>
            <a:off x="11607800" y="4724400"/>
            <a:ext cx="584200" cy="2133600"/>
          </a:xfrm>
          <a:prstGeom prst="rect">
            <a:avLst/>
          </a:prstGeom>
        </p:spPr>
      </p:pic>
    </p:spTree>
    <p:extLst>
      <p:ext uri="{BB962C8B-B14F-4D97-AF65-F5344CB8AC3E}">
        <p14:creationId xmlns:p14="http://schemas.microsoft.com/office/powerpoint/2010/main" val="12877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8849F7-E45B-5C46-A542-5CE732830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F4C555D-BAEC-FF4D-96E0-DB701C06C5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D6CCF7C-E2A9-5B47-9F05-413062306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DA76AA1E-431C-6E4E-99C9-44991119A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DD96D5D-299E-9D42-9A2F-4B5DF7579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037FB-D9BE-4940-B68B-A5178861E914}" type="slidenum">
              <a:rPr lang="es-CO" smtClean="0"/>
              <a:t>‹Nº›</a:t>
            </a:fld>
            <a:endParaRPr lang="es-CO"/>
          </a:p>
        </p:txBody>
      </p:sp>
    </p:spTree>
    <p:extLst>
      <p:ext uri="{BB962C8B-B14F-4D97-AF65-F5344CB8AC3E}">
        <p14:creationId xmlns:p14="http://schemas.microsoft.com/office/powerpoint/2010/main" val="3139797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8F35F51-FADE-40B3-AF5C-7827399C4500}"/>
              </a:ext>
            </a:extLst>
          </p:cNvPr>
          <p:cNvSpPr txBox="1">
            <a:spLocks/>
          </p:cNvSpPr>
          <p:nvPr/>
        </p:nvSpPr>
        <p:spPr bwMode="auto">
          <a:xfrm>
            <a:off x="2351088" y="2432483"/>
            <a:ext cx="7065962" cy="165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defTabSz="889000">
              <a:lnSpc>
                <a:spcPct val="90000"/>
              </a:lnSpc>
              <a:spcAft>
                <a:spcPct val="35000"/>
              </a:spcAft>
              <a:buNone/>
              <a:defRPr/>
            </a:pPr>
            <a:r>
              <a:rPr lang="es-ES" sz="3200" dirty="0">
                <a:solidFill>
                  <a:srgbClr val="9D76A8"/>
                </a:solidFill>
                <a:effectLst>
                  <a:outerShdw blurRad="38100" dist="38100" dir="2700000" algn="tl">
                    <a:srgbClr val="000000">
                      <a:alpha val="43137"/>
                    </a:srgbClr>
                  </a:outerShdw>
                </a:effectLst>
              </a:rPr>
              <a:t>Plan de riesgos de seguridad de la información</a:t>
            </a: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s-CO" altLang="es-ES" sz="32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09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58933" y="-812800"/>
            <a:ext cx="184731" cy="369332"/>
          </a:xfrm>
          <a:prstGeom prst="rect">
            <a:avLst/>
          </a:prstGeom>
          <a:noFill/>
        </p:spPr>
        <p:txBody>
          <a:bodyPr wrap="none" rtlCol="0">
            <a:spAutoFit/>
          </a:bodyPr>
          <a:lstStyle/>
          <a:p>
            <a:endParaRPr lang="es-ES_tradnl" dirty="0"/>
          </a:p>
        </p:txBody>
      </p:sp>
      <p:pic>
        <p:nvPicPr>
          <p:cNvPr id="12" name="Imagen 11">
            <a:extLst>
              <a:ext uri="{FF2B5EF4-FFF2-40B4-BE49-F238E27FC236}">
                <a16:creationId xmlns:a16="http://schemas.microsoft.com/office/drawing/2014/main" id="{BD8C106D-63AA-41A6-86A9-103DE97F3B2E}"/>
              </a:ext>
            </a:extLst>
          </p:cNvPr>
          <p:cNvPicPr>
            <a:picLocks noChangeAspect="1"/>
          </p:cNvPicPr>
          <p:nvPr/>
        </p:nvPicPr>
        <p:blipFill>
          <a:blip r:embed="rId2"/>
          <a:stretch>
            <a:fillRect/>
          </a:stretch>
        </p:blipFill>
        <p:spPr>
          <a:xfrm>
            <a:off x="9885946" y="67834"/>
            <a:ext cx="1637888" cy="660547"/>
          </a:xfrm>
          <a:prstGeom prst="rect">
            <a:avLst/>
          </a:prstGeom>
        </p:spPr>
      </p:pic>
      <p:sp>
        <p:nvSpPr>
          <p:cNvPr id="21" name="CuadroTexto 33">
            <a:extLst>
              <a:ext uri="{FF2B5EF4-FFF2-40B4-BE49-F238E27FC236}">
                <a16:creationId xmlns:a16="http://schemas.microsoft.com/office/drawing/2014/main" id="{DC85AC25-6F83-4890-9791-CF0D00F88C9B}"/>
              </a:ext>
            </a:extLst>
          </p:cNvPr>
          <p:cNvSpPr txBox="1">
            <a:spLocks noChangeArrowheads="1"/>
          </p:cNvSpPr>
          <p:nvPr/>
        </p:nvSpPr>
        <p:spPr bwMode="auto">
          <a:xfrm>
            <a:off x="257101" y="1662188"/>
            <a:ext cx="3260725" cy="2545312"/>
          </a:xfrm>
          <a:prstGeom prst="rect">
            <a:avLst/>
          </a:prstGeom>
          <a:solidFill>
            <a:schemeClr val="bg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None/>
              <a:defRPr/>
            </a:pPr>
            <a:r>
              <a:rPr lang="es-ES" sz="1200" b="1" dirty="0">
                <a:solidFill>
                  <a:schemeClr val="tx1">
                    <a:lumMod val="65000"/>
                    <a:lumOff val="35000"/>
                  </a:schemeClr>
                </a:solidFill>
              </a:rPr>
              <a:t>1. Objetivo</a:t>
            </a:r>
            <a:r>
              <a:rPr lang="es-ES" sz="1300" b="1" dirty="0">
                <a:solidFill>
                  <a:schemeClr val="tx1">
                    <a:lumMod val="65000"/>
                    <a:lumOff val="35000"/>
                  </a:schemeClr>
                </a:solidFill>
              </a:rPr>
              <a:t>: </a:t>
            </a:r>
          </a:p>
          <a:p>
            <a:pPr algn="just">
              <a:buNone/>
              <a:defRPr/>
            </a:pPr>
            <a:r>
              <a:rPr lang="es-ES" sz="1200" dirty="0">
                <a:solidFill>
                  <a:schemeClr val="tx1">
                    <a:lumMod val="65000"/>
                    <a:lumOff val="35000"/>
                  </a:schemeClr>
                </a:solidFill>
              </a:rPr>
              <a:t>Definir Plan de Tratamiento de Riesgos de Seguridad de la Información de la Secretaría Distrital de la Mujer para la vigencia 2023, cuya finalidad es proteger los activos de información preservando su integridad, disponibilidad y confidencialidad, alineado a la Política de Gestión del Riesgo, lo cual permitirá a los responsables de los procesos gestionar los riesgos en materia de seguridad y privacidad de la información, los cuales se identifican a partir del inventario de activos de información y se tratan en concordancia con su nivel de criticidad.</a:t>
            </a:r>
            <a:endParaRPr lang="es-ES" sz="1400" b="1" dirty="0">
              <a:solidFill>
                <a:schemeClr val="tx1">
                  <a:lumMod val="65000"/>
                  <a:lumOff val="35000"/>
                </a:schemeClr>
              </a:solidFill>
            </a:endParaRPr>
          </a:p>
        </p:txBody>
      </p:sp>
      <p:sp>
        <p:nvSpPr>
          <p:cNvPr id="28" name="CuadroTexto 33">
            <a:extLst>
              <a:ext uri="{FF2B5EF4-FFF2-40B4-BE49-F238E27FC236}">
                <a16:creationId xmlns:a16="http://schemas.microsoft.com/office/drawing/2014/main" id="{E17C7DF6-1276-4965-87EB-9BA5CAF63630}"/>
              </a:ext>
            </a:extLst>
          </p:cNvPr>
          <p:cNvSpPr txBox="1">
            <a:spLocks noChangeArrowheads="1"/>
          </p:cNvSpPr>
          <p:nvPr/>
        </p:nvSpPr>
        <p:spPr bwMode="auto">
          <a:xfrm>
            <a:off x="3979076" y="1683809"/>
            <a:ext cx="3260725" cy="2234458"/>
          </a:xfrm>
          <a:prstGeom prst="rect">
            <a:avLst/>
          </a:prstGeom>
          <a:solidFill>
            <a:schemeClr val="bg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None/>
              <a:defRPr/>
            </a:pPr>
            <a:r>
              <a:rPr lang="es-MX" sz="1200" b="1" dirty="0">
                <a:solidFill>
                  <a:schemeClr val="tx1">
                    <a:lumMod val="65000"/>
                    <a:lumOff val="35000"/>
                  </a:schemeClr>
                </a:solidFill>
              </a:rPr>
              <a:t>2. Objetivos Específicos: </a:t>
            </a:r>
          </a:p>
          <a:p>
            <a:pPr algn="just">
              <a:buNone/>
              <a:defRPr/>
            </a:pPr>
            <a:r>
              <a:rPr lang="es-MX" sz="1200" dirty="0">
                <a:solidFill>
                  <a:schemeClr val="tx1">
                    <a:lumMod val="65000"/>
                    <a:lumOff val="35000"/>
                  </a:schemeClr>
                </a:solidFill>
              </a:rPr>
              <a:t>•</a:t>
            </a:r>
            <a:r>
              <a:rPr lang="es-ES" sz="1200" dirty="0">
                <a:solidFill>
                  <a:schemeClr val="tx1">
                    <a:lumMod val="65000"/>
                    <a:lumOff val="35000"/>
                  </a:schemeClr>
                </a:solidFill>
              </a:rPr>
              <a:t> Proteger los activos de información de la Secretaría Distrital de la Mujer. </a:t>
            </a:r>
          </a:p>
          <a:p>
            <a:pPr algn="just">
              <a:buNone/>
              <a:defRPr/>
            </a:pPr>
            <a:r>
              <a:rPr lang="es-ES" sz="1200" dirty="0">
                <a:solidFill>
                  <a:schemeClr val="tx1">
                    <a:lumMod val="65000"/>
                    <a:lumOff val="35000"/>
                  </a:schemeClr>
                </a:solidFill>
              </a:rPr>
              <a:t>•  Tratar y gestionar adecuadamente los riesgos de seguridad de la información que puedan afectar la confidencialidad, integridad y disponibilidad de la información. </a:t>
            </a:r>
          </a:p>
          <a:p>
            <a:pPr algn="just">
              <a:buNone/>
              <a:defRPr/>
            </a:pPr>
            <a:r>
              <a:rPr lang="es-ES" sz="1200" dirty="0">
                <a:solidFill>
                  <a:schemeClr val="tx1">
                    <a:lumMod val="65000"/>
                    <a:lumOff val="35000"/>
                  </a:schemeClr>
                </a:solidFill>
              </a:rPr>
              <a:t>• Realizar seguimiento a los planes de tratamiento de riesgos de seguridad de la información, por medio del mapa de riesgos de cada proceso. </a:t>
            </a:r>
          </a:p>
        </p:txBody>
      </p:sp>
      <p:sp>
        <p:nvSpPr>
          <p:cNvPr id="29" name="CuadroTexto 33">
            <a:extLst>
              <a:ext uri="{FF2B5EF4-FFF2-40B4-BE49-F238E27FC236}">
                <a16:creationId xmlns:a16="http://schemas.microsoft.com/office/drawing/2014/main" id="{21DE8D55-D3D3-461C-88FA-3B0E5D150C8A}"/>
              </a:ext>
            </a:extLst>
          </p:cNvPr>
          <p:cNvSpPr txBox="1">
            <a:spLocks noChangeArrowheads="1"/>
          </p:cNvSpPr>
          <p:nvPr/>
        </p:nvSpPr>
        <p:spPr bwMode="auto">
          <a:xfrm>
            <a:off x="2590312" y="4633303"/>
            <a:ext cx="3260725" cy="1606594"/>
          </a:xfrm>
          <a:prstGeom prst="rect">
            <a:avLst/>
          </a:prstGeom>
          <a:solidFill>
            <a:schemeClr val="bg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None/>
              <a:defRPr/>
            </a:pPr>
            <a:r>
              <a:rPr lang="es-ES" sz="1200" b="1" dirty="0">
                <a:solidFill>
                  <a:schemeClr val="tx1">
                    <a:lumMod val="65000"/>
                    <a:lumOff val="35000"/>
                  </a:schemeClr>
                </a:solidFill>
              </a:rPr>
              <a:t>3. Alcance: </a:t>
            </a:r>
          </a:p>
          <a:p>
            <a:pPr algn="just">
              <a:buNone/>
              <a:defRPr/>
            </a:pPr>
            <a:r>
              <a:rPr lang="es-ES" sz="1200" dirty="0">
                <a:solidFill>
                  <a:schemeClr val="tx1">
                    <a:lumMod val="65000"/>
                    <a:lumOff val="35000"/>
                  </a:schemeClr>
                </a:solidFill>
              </a:rPr>
              <a:t>Plan de Tratamiento de Riesgos de Seguridad de la Información de la Secretaría Distrital de la Mujer define el plan de trabajo para ejecutar la administración y gestión de los riesgos de seguridad de la información a nivel de los procesos y dependencias de la Entidad con las actividades a desarrollar durante el periodo 2020.</a:t>
            </a:r>
            <a:endParaRPr lang="es-ES" sz="1400" b="1" dirty="0">
              <a:solidFill>
                <a:schemeClr val="tx1">
                  <a:lumMod val="65000"/>
                  <a:lumOff val="35000"/>
                </a:schemeClr>
              </a:solidFill>
            </a:endParaRPr>
          </a:p>
        </p:txBody>
      </p:sp>
      <p:sp>
        <p:nvSpPr>
          <p:cNvPr id="11" name="7 Rectángulo">
            <a:extLst>
              <a:ext uri="{FF2B5EF4-FFF2-40B4-BE49-F238E27FC236}">
                <a16:creationId xmlns:a16="http://schemas.microsoft.com/office/drawing/2014/main" id="{83EC4199-D9E8-4A64-A73D-2ECBE832078B}"/>
              </a:ext>
            </a:extLst>
          </p:cNvPr>
          <p:cNvSpPr/>
          <p:nvPr/>
        </p:nvSpPr>
        <p:spPr bwMode="auto">
          <a:xfrm>
            <a:off x="2870592" y="820159"/>
            <a:ext cx="6532732" cy="515651"/>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914400" eaLnBrk="1" hangingPunct="1">
              <a:defRPr/>
            </a:pPr>
            <a:r>
              <a:rPr lang="es-CO" dirty="0">
                <a:solidFill>
                  <a:srgbClr val="9D76A8"/>
                </a:solidFill>
                <a:effectLst>
                  <a:outerShdw blurRad="38100" dist="38100" dir="2700000" algn="tl">
                    <a:srgbClr val="000000">
                      <a:alpha val="43137"/>
                    </a:srgbClr>
                  </a:outerShdw>
                </a:effectLst>
              </a:rPr>
              <a:t>Estructura Plan de seguridad de la información</a:t>
            </a:r>
          </a:p>
        </p:txBody>
      </p:sp>
      <p:pic>
        <p:nvPicPr>
          <p:cNvPr id="13" name="Picture 10" descr="http://print-3d.com.au/wp-content/uploads/2014/08/approved.png">
            <a:extLst>
              <a:ext uri="{FF2B5EF4-FFF2-40B4-BE49-F238E27FC236}">
                <a16:creationId xmlns:a16="http://schemas.microsoft.com/office/drawing/2014/main" id="{1DD900E6-1F5C-482F-BAC1-7AC17C35C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059" y="903348"/>
            <a:ext cx="340784" cy="34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entágono 4">
            <a:extLst>
              <a:ext uri="{FF2B5EF4-FFF2-40B4-BE49-F238E27FC236}">
                <a16:creationId xmlns:a16="http://schemas.microsoft.com/office/drawing/2014/main" id="{2FF61976-D070-45FF-92F5-D735EA45B2C9}"/>
              </a:ext>
            </a:extLst>
          </p:cNvPr>
          <p:cNvSpPr txBox="1"/>
          <p:nvPr/>
        </p:nvSpPr>
        <p:spPr bwMode="auto">
          <a:xfrm>
            <a:off x="257101" y="101233"/>
            <a:ext cx="8268882" cy="622826"/>
          </a:xfrm>
          <a:prstGeom prst="rect">
            <a:avLst/>
          </a:prstGeom>
        </p:spPr>
        <p:style>
          <a:lnRef idx="0">
            <a:scrgbClr r="0" g="0" b="0"/>
          </a:lnRef>
          <a:fillRef idx="0">
            <a:scrgbClr r="0" g="0" b="0"/>
          </a:fillRef>
          <a:effectRef idx="0">
            <a:scrgbClr r="0" g="0" b="0"/>
          </a:effectRef>
          <a:fontRef idx="minor">
            <a:schemeClr val="lt1"/>
          </a:fontRef>
        </p:style>
        <p:txBody>
          <a:bodyPr lIns="278702" tIns="76200" rIns="142240" bIns="76200" spcCol="1270" anchor="ctr"/>
          <a:lstStyle/>
          <a:p>
            <a:pPr defTabSz="889000">
              <a:lnSpc>
                <a:spcPct val="90000"/>
              </a:lnSpc>
              <a:spcAft>
                <a:spcPct val="35000"/>
              </a:spcAft>
              <a:defRPr/>
            </a:pPr>
            <a:r>
              <a:rPr lang="es-ES" sz="2400" dirty="0">
                <a:solidFill>
                  <a:srgbClr val="9D76A8"/>
                </a:solidFill>
                <a:effectLst>
                  <a:outerShdw blurRad="38100" dist="38100" dir="2700000" algn="tl">
                    <a:srgbClr val="000000">
                      <a:alpha val="43137"/>
                    </a:srgbClr>
                  </a:outerShdw>
                </a:effectLst>
              </a:rPr>
              <a:t>Plan de tratamiento de riesgos de seguridad de la información</a:t>
            </a:r>
          </a:p>
        </p:txBody>
      </p:sp>
      <p:sp>
        <p:nvSpPr>
          <p:cNvPr id="16" name="CuadroTexto 33">
            <a:extLst>
              <a:ext uri="{FF2B5EF4-FFF2-40B4-BE49-F238E27FC236}">
                <a16:creationId xmlns:a16="http://schemas.microsoft.com/office/drawing/2014/main" id="{2CC9B499-CBAC-4F72-8985-5C3F63DCCB22}"/>
              </a:ext>
            </a:extLst>
          </p:cNvPr>
          <p:cNvSpPr txBox="1">
            <a:spLocks noChangeArrowheads="1"/>
          </p:cNvSpPr>
          <p:nvPr/>
        </p:nvSpPr>
        <p:spPr bwMode="auto">
          <a:xfrm>
            <a:off x="7772961" y="2042684"/>
            <a:ext cx="3260725" cy="4081117"/>
          </a:xfrm>
          <a:prstGeom prst="rect">
            <a:avLst/>
          </a:prstGeom>
          <a:solidFill>
            <a:schemeClr val="bg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None/>
              <a:defRPr/>
            </a:pPr>
            <a:r>
              <a:rPr lang="es-ES" sz="1200" b="1" dirty="0">
                <a:solidFill>
                  <a:schemeClr val="tx1">
                    <a:lumMod val="65000"/>
                    <a:lumOff val="35000"/>
                  </a:schemeClr>
                </a:solidFill>
              </a:rPr>
              <a:t>4. Metodología: </a:t>
            </a:r>
          </a:p>
          <a:p>
            <a:pPr algn="just">
              <a:buNone/>
              <a:defRPr/>
            </a:pPr>
            <a:r>
              <a:rPr lang="es-ES" sz="1200" dirty="0">
                <a:solidFill>
                  <a:schemeClr val="tx1">
                    <a:lumMod val="65000"/>
                    <a:lumOff val="35000"/>
                  </a:schemeClr>
                </a:solidFill>
              </a:rPr>
              <a:t>La metodología para el tratamiento de los riesgos de seguridad de la información de los procesos de la entidad, busca planificar, identificar, valorar e implementar el tratamiento adecuado de los riesgos de seguridad de la información, de forma tal que los riesgos se mantengan en niveles óptimos de control y así preparar a la entidad para una posible materialización de alguno de los riesgos y así gestionar el seguimiento, monitoreo, evaluación, o auditoría, según corresponda. </a:t>
            </a:r>
          </a:p>
          <a:p>
            <a:pPr algn="just">
              <a:buNone/>
              <a:defRPr/>
            </a:pPr>
            <a:endParaRPr lang="es-ES" sz="1200" dirty="0">
              <a:solidFill>
                <a:schemeClr val="tx1">
                  <a:lumMod val="65000"/>
                  <a:lumOff val="35000"/>
                </a:schemeClr>
              </a:solidFill>
            </a:endParaRPr>
          </a:p>
          <a:p>
            <a:pPr algn="just">
              <a:buNone/>
              <a:defRPr/>
            </a:pPr>
            <a:r>
              <a:rPr lang="es-ES" sz="1200" dirty="0">
                <a:solidFill>
                  <a:schemeClr val="tx1">
                    <a:lumMod val="65000"/>
                    <a:lumOff val="35000"/>
                  </a:schemeClr>
                </a:solidFill>
              </a:rPr>
              <a:t>El Plan de Tratamiento de Riesgos de Seguridad de la Información, está basado en la Guía para la Administración del Riesgo y el Diseño de Controles en Entidades Públicas, emitido por el Departamento Administrativo de Función Pública - DAFP (V5), en la Política de Administración del Riesgo de la Secretaría Distrital de la Mujer y en la norma técnica ISO/IEC 27001 - Sistemas de Gestión de Seguridad de la Información.</a:t>
            </a:r>
          </a:p>
        </p:txBody>
      </p:sp>
      <p:sp>
        <p:nvSpPr>
          <p:cNvPr id="17" name="7 Rectángulo">
            <a:extLst>
              <a:ext uri="{FF2B5EF4-FFF2-40B4-BE49-F238E27FC236}">
                <a16:creationId xmlns:a16="http://schemas.microsoft.com/office/drawing/2014/main" id="{8D105948-3407-4B7A-9750-DBF1A57F6BAC}"/>
              </a:ext>
            </a:extLst>
          </p:cNvPr>
          <p:cNvSpPr/>
          <p:nvPr/>
        </p:nvSpPr>
        <p:spPr bwMode="auto">
          <a:xfrm>
            <a:off x="2863425" y="811233"/>
            <a:ext cx="6532732" cy="515651"/>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914400" eaLnBrk="1" hangingPunct="1">
              <a:defRPr/>
            </a:pPr>
            <a:r>
              <a:rPr lang="es-CO" dirty="0">
                <a:solidFill>
                  <a:srgbClr val="9D76A8"/>
                </a:solidFill>
                <a:effectLst>
                  <a:outerShdw blurRad="38100" dist="38100" dir="2700000" algn="tl">
                    <a:srgbClr val="000000">
                      <a:alpha val="43137"/>
                    </a:srgbClr>
                  </a:outerShdw>
                </a:effectLst>
              </a:rPr>
              <a:t>Estructura Plan de tratamiento de riesgos de seguridad de la información</a:t>
            </a:r>
          </a:p>
        </p:txBody>
      </p:sp>
      <p:pic>
        <p:nvPicPr>
          <p:cNvPr id="18" name="Picture 10" descr="http://print-3d.com.au/wp-content/uploads/2014/08/approved.png">
            <a:extLst>
              <a:ext uri="{FF2B5EF4-FFF2-40B4-BE49-F238E27FC236}">
                <a16:creationId xmlns:a16="http://schemas.microsoft.com/office/drawing/2014/main" id="{678A3AD4-127F-4056-B552-CA77BB361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892" y="894422"/>
            <a:ext cx="340784" cy="34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19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58933" y="-812800"/>
            <a:ext cx="184731" cy="369332"/>
          </a:xfrm>
          <a:prstGeom prst="rect">
            <a:avLst/>
          </a:prstGeom>
          <a:noFill/>
        </p:spPr>
        <p:txBody>
          <a:bodyPr wrap="none" rtlCol="0">
            <a:spAutoFit/>
          </a:bodyPr>
          <a:lstStyle/>
          <a:p>
            <a:endParaRPr lang="es-ES_tradnl" dirty="0"/>
          </a:p>
        </p:txBody>
      </p:sp>
      <p:sp>
        <p:nvSpPr>
          <p:cNvPr id="6" name="Rectangle 1">
            <a:extLst>
              <a:ext uri="{FF2B5EF4-FFF2-40B4-BE49-F238E27FC236}">
                <a16:creationId xmlns:a16="http://schemas.microsoft.com/office/drawing/2014/main" id="{60C37F43-C8B1-9E45-8B6B-3A27CFDF0B31}"/>
              </a:ext>
            </a:extLst>
          </p:cNvPr>
          <p:cNvSpPr>
            <a:spLocks noChangeArrowheads="1"/>
          </p:cNvSpPr>
          <p:nvPr/>
        </p:nvSpPr>
        <p:spPr bwMode="auto">
          <a:xfrm>
            <a:off x="931726" y="3555394"/>
            <a:ext cx="1494403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a:ln>
                  <a:noFill/>
                </a:ln>
                <a:solidFill>
                  <a:srgbClr val="FFFFFF"/>
                </a:solidFill>
                <a:effectLst/>
                <a:latin typeface="Calibri" panose="020F0502020204030204" pitchFamily="34" charset="0"/>
              </a:rPr>
              <a:t> </a:t>
            </a: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12" name="Imagen 11">
            <a:extLst>
              <a:ext uri="{FF2B5EF4-FFF2-40B4-BE49-F238E27FC236}">
                <a16:creationId xmlns:a16="http://schemas.microsoft.com/office/drawing/2014/main" id="{BD8C106D-63AA-41A6-86A9-103DE97F3B2E}"/>
              </a:ext>
            </a:extLst>
          </p:cNvPr>
          <p:cNvPicPr>
            <a:picLocks noChangeAspect="1"/>
          </p:cNvPicPr>
          <p:nvPr/>
        </p:nvPicPr>
        <p:blipFill>
          <a:blip r:embed="rId2"/>
          <a:stretch>
            <a:fillRect/>
          </a:stretch>
        </p:blipFill>
        <p:spPr>
          <a:xfrm>
            <a:off x="9885946" y="67834"/>
            <a:ext cx="1637888" cy="660547"/>
          </a:xfrm>
          <a:prstGeom prst="rect">
            <a:avLst/>
          </a:prstGeom>
        </p:spPr>
      </p:pic>
      <p:graphicFrame>
        <p:nvGraphicFramePr>
          <p:cNvPr id="2" name="Tabla 4">
            <a:extLst>
              <a:ext uri="{FF2B5EF4-FFF2-40B4-BE49-F238E27FC236}">
                <a16:creationId xmlns:a16="http://schemas.microsoft.com/office/drawing/2014/main" id="{230A19A7-5F30-42F6-81B6-29506D1DB11A}"/>
              </a:ext>
            </a:extLst>
          </p:cNvPr>
          <p:cNvGraphicFramePr>
            <a:graphicFrameLocks noGrp="1"/>
          </p:cNvGraphicFramePr>
          <p:nvPr>
            <p:extLst>
              <p:ext uri="{D42A27DB-BD31-4B8C-83A1-F6EECF244321}">
                <p14:modId xmlns:p14="http://schemas.microsoft.com/office/powerpoint/2010/main" val="586361983"/>
              </p:ext>
            </p:extLst>
          </p:nvPr>
        </p:nvGraphicFramePr>
        <p:xfrm>
          <a:off x="1414867" y="1515101"/>
          <a:ext cx="9078446" cy="5017566"/>
        </p:xfrm>
        <a:graphic>
          <a:graphicData uri="http://schemas.openxmlformats.org/drawingml/2006/table">
            <a:tbl>
              <a:tblPr firstRow="1" bandRow="1">
                <a:tableStyleId>{5C22544A-7EE6-4342-B048-85BDC9FD1C3A}</a:tableStyleId>
              </a:tblPr>
              <a:tblGrid>
                <a:gridCol w="739117">
                  <a:extLst>
                    <a:ext uri="{9D8B030D-6E8A-4147-A177-3AD203B41FA5}">
                      <a16:colId xmlns:a16="http://schemas.microsoft.com/office/drawing/2014/main" val="2318584552"/>
                    </a:ext>
                  </a:extLst>
                </a:gridCol>
                <a:gridCol w="2718928">
                  <a:extLst>
                    <a:ext uri="{9D8B030D-6E8A-4147-A177-3AD203B41FA5}">
                      <a16:colId xmlns:a16="http://schemas.microsoft.com/office/drawing/2014/main" val="1544310836"/>
                    </a:ext>
                  </a:extLst>
                </a:gridCol>
                <a:gridCol w="1764977">
                  <a:extLst>
                    <a:ext uri="{9D8B030D-6E8A-4147-A177-3AD203B41FA5}">
                      <a16:colId xmlns:a16="http://schemas.microsoft.com/office/drawing/2014/main" val="621307384"/>
                    </a:ext>
                  </a:extLst>
                </a:gridCol>
                <a:gridCol w="1353825">
                  <a:extLst>
                    <a:ext uri="{9D8B030D-6E8A-4147-A177-3AD203B41FA5}">
                      <a16:colId xmlns:a16="http://schemas.microsoft.com/office/drawing/2014/main" val="1031140228"/>
                    </a:ext>
                  </a:extLst>
                </a:gridCol>
                <a:gridCol w="2501599">
                  <a:extLst>
                    <a:ext uri="{9D8B030D-6E8A-4147-A177-3AD203B41FA5}">
                      <a16:colId xmlns:a16="http://schemas.microsoft.com/office/drawing/2014/main" val="3018730591"/>
                    </a:ext>
                  </a:extLst>
                </a:gridCol>
              </a:tblGrid>
              <a:tr h="377835">
                <a:tc>
                  <a:txBody>
                    <a:bodyPr/>
                    <a:lstStyle/>
                    <a:p>
                      <a:pPr marL="0" algn="ctr" defTabSz="914400" rtl="0" eaLnBrk="1" latinLnBrk="0" hangingPunct="1">
                        <a:spcAft>
                          <a:spcPts val="0"/>
                        </a:spcAft>
                      </a:pPr>
                      <a:r>
                        <a:rPr lang="es-MX"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No.</a:t>
                      </a:r>
                      <a:endParaRPr lang="es-CO"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rgbClr val="822C98"/>
                    </a:solidFill>
                  </a:tcPr>
                </a:tc>
                <a:tc>
                  <a:txBody>
                    <a:bodyPr/>
                    <a:lstStyle/>
                    <a:p>
                      <a:pPr marL="0" algn="ctr" defTabSz="914400" rtl="0" eaLnBrk="1" latinLnBrk="0" hangingPunct="1">
                        <a:spcAft>
                          <a:spcPts val="0"/>
                        </a:spcAft>
                      </a:pPr>
                      <a:r>
                        <a:rPr lang="es-MX"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Actividades</a:t>
                      </a:r>
                      <a:endParaRPr lang="es-CO"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rgbClr val="822C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Producto</a:t>
                      </a:r>
                      <a:endParaRPr lang="es-CO"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rgbClr val="822C98"/>
                    </a:solidFill>
                  </a:tcPr>
                </a:tc>
                <a:tc>
                  <a:txBody>
                    <a:bodyPr/>
                    <a:lstStyle/>
                    <a:p>
                      <a:pPr marL="0" algn="ctr" defTabSz="914400" rtl="0" eaLnBrk="1" latinLnBrk="0" hangingPunct="1">
                        <a:spcAft>
                          <a:spcPts val="0"/>
                        </a:spcAft>
                      </a:pPr>
                      <a:r>
                        <a:rPr lang="es-MX"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Fecha Final </a:t>
                      </a:r>
                      <a:endParaRPr lang="es-CO"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rgbClr val="822C98"/>
                    </a:solidFill>
                  </a:tcPr>
                </a:tc>
                <a:tc>
                  <a:txBody>
                    <a:bodyPr/>
                    <a:lstStyle/>
                    <a:p>
                      <a:pPr marL="0" algn="ctr" defTabSz="914400" rtl="0" eaLnBrk="1" latinLnBrk="0" hangingPunct="1">
                        <a:spcAft>
                          <a:spcPts val="0"/>
                        </a:spcAft>
                      </a:pPr>
                      <a:r>
                        <a:rPr lang="es-MX"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Responsable</a:t>
                      </a:r>
                      <a:endParaRPr lang="es-CO"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rgbClr val="822C98"/>
                    </a:solidFill>
                  </a:tcPr>
                </a:tc>
                <a:extLst>
                  <a:ext uri="{0D108BD9-81ED-4DB2-BD59-A6C34878D82A}">
                    <a16:rowId xmlns:a16="http://schemas.microsoft.com/office/drawing/2014/main" val="3249202882"/>
                  </a:ext>
                </a:extLst>
              </a:tr>
              <a:tr h="571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b="1" kern="1200" dirty="0">
                          <a:solidFill>
                            <a:schemeClr val="dk1"/>
                          </a:solidFill>
                          <a:effectLst/>
                          <a:latin typeface="+mn-lt"/>
                          <a:ea typeface="Times New Roman" panose="02020603050405020304" pitchFamily="18" charset="0"/>
                          <a:cs typeface="Arial" panose="020B0604020202020204" pitchFamily="34" charset="0"/>
                        </a:rPr>
                        <a:t>1.</a:t>
                      </a:r>
                    </a:p>
                  </a:txBody>
                  <a:tcPr/>
                </a:tc>
                <a:tc>
                  <a:txBody>
                    <a:bodyPr/>
                    <a:lstStyle/>
                    <a:p>
                      <a:pPr marL="0" algn="just" defTabSz="914400" rtl="0" eaLnBrk="1" latinLnBrk="0" hangingPunct="1">
                        <a:spcAft>
                          <a:spcPts val="0"/>
                        </a:spcAft>
                      </a:pPr>
                      <a:r>
                        <a:rPr lang="es-ES" sz="1200" b="1" kern="1200" dirty="0">
                          <a:solidFill>
                            <a:schemeClr val="dk1"/>
                          </a:solidFill>
                          <a:effectLst/>
                          <a:latin typeface="+mn-lt"/>
                          <a:ea typeface="Times New Roman" panose="02020603050405020304" pitchFamily="18" charset="0"/>
                          <a:cs typeface="Arial" panose="020B0604020202020204" pitchFamily="34" charset="0"/>
                        </a:rPr>
                        <a:t>ACTUALIZAR Y APROBAR PLAN DE TRATAMIENTO DE SEGURIDAD DE LA INFORMACIÓN</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Plan de Tratamiento de Seguridad de la Información</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15 marzo</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Oficina Asesora de Planeación – Gestión Tecnológica </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87554945"/>
                  </a:ext>
                </a:extLst>
              </a:tr>
              <a:tr h="5200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dk1"/>
                          </a:solidFill>
                          <a:effectLst/>
                          <a:latin typeface="+mn-lt"/>
                          <a:ea typeface="Times New Roman" panose="02020603050405020304" pitchFamily="18" charset="0"/>
                          <a:cs typeface="Arial" panose="020B0604020202020204" pitchFamily="34" charset="0"/>
                        </a:rPr>
                        <a:t>2</a:t>
                      </a:r>
                    </a:p>
                  </a:txBody>
                  <a:tcPr/>
                </a:tc>
                <a:tc>
                  <a:txBody>
                    <a:bodyPr/>
                    <a:lstStyle/>
                    <a:p>
                      <a:pPr marL="0" algn="just" defTabSz="914400" rtl="0" eaLnBrk="1" latinLnBrk="0" hangingPunct="1">
                        <a:spcAft>
                          <a:spcPts val="0"/>
                        </a:spcAft>
                      </a:pPr>
                      <a:r>
                        <a:rPr lang="es-ES" sz="1200" b="1" kern="1200" dirty="0">
                          <a:solidFill>
                            <a:schemeClr val="dk1"/>
                          </a:solidFill>
                          <a:effectLst/>
                          <a:latin typeface="+mn-lt"/>
                          <a:ea typeface="Times New Roman" panose="02020603050405020304" pitchFamily="18" charset="0"/>
                          <a:cs typeface="Arial" panose="020B0604020202020204" pitchFamily="34" charset="0"/>
                        </a:rPr>
                        <a:t>SOCIALIZACIÓN IDENTIFICACIÓN DE RIESGOS DE SEGURIDAD DE LA INFORMACIÓN</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a:solidFill>
                            <a:schemeClr val="dk1"/>
                          </a:solidFill>
                          <a:effectLst/>
                          <a:latin typeface="+mn-lt"/>
                          <a:ea typeface="Times New Roman" panose="02020603050405020304" pitchFamily="18" charset="0"/>
                          <a:cs typeface="Arial" panose="020B0604020202020204" pitchFamily="34" charset="0"/>
                        </a:rPr>
                        <a:t>Metodología de identificación de Riesgos de Seguridad de la Información</a:t>
                      </a:r>
                      <a:endParaRPr lang="es-CO" sz="1200" kern="120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30 Abril</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Oficina Asesora de Planeación – Gestión Tecnológica</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80929764"/>
                  </a:ext>
                </a:extLst>
              </a:tr>
              <a:tr h="834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dk1"/>
                          </a:solidFill>
                          <a:effectLst/>
                          <a:latin typeface="+mn-lt"/>
                          <a:ea typeface="Times New Roman" panose="02020603050405020304" pitchFamily="18" charset="0"/>
                          <a:cs typeface="Arial" panose="020B0604020202020204" pitchFamily="34" charset="0"/>
                        </a:rPr>
                        <a:t>3</a:t>
                      </a:r>
                    </a:p>
                  </a:txBody>
                  <a:tcPr/>
                </a:tc>
                <a:tc>
                  <a:txBody>
                    <a:bodyPr/>
                    <a:lstStyle/>
                    <a:p>
                      <a:pPr marL="0" algn="just" defTabSz="914400" rtl="0" eaLnBrk="1" latinLnBrk="0" hangingPunct="1">
                        <a:spcAft>
                          <a:spcPts val="0"/>
                        </a:spcAft>
                      </a:pPr>
                      <a:r>
                        <a:rPr lang="es-ES" sz="1200" b="1" kern="1200" dirty="0">
                          <a:solidFill>
                            <a:schemeClr val="dk1"/>
                          </a:solidFill>
                          <a:effectLst/>
                          <a:latin typeface="+mn-lt"/>
                          <a:ea typeface="Times New Roman" panose="02020603050405020304" pitchFamily="18" charset="0"/>
                          <a:cs typeface="Arial" panose="020B0604020202020204" pitchFamily="34" charset="0"/>
                        </a:rPr>
                        <a:t>SEGUIMIENTO A LOS RIESGOS DE SEGURIDAD DE LA INFORMACIÓN</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Mapa de riesgos de seguridad de la información</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30 Diciembre</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Responsables de los procesos y dependencias de la entidad</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75800484"/>
                  </a:ext>
                </a:extLst>
              </a:tr>
              <a:tr h="834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dk1"/>
                          </a:solidFill>
                          <a:effectLst/>
                          <a:latin typeface="+mn-lt"/>
                          <a:ea typeface="Times New Roman" panose="02020603050405020304" pitchFamily="18" charset="0"/>
                          <a:cs typeface="Arial" panose="020B0604020202020204" pitchFamily="34" charset="0"/>
                        </a:rPr>
                        <a:t>4</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dk1"/>
                          </a:solidFill>
                          <a:effectLst/>
                          <a:latin typeface="+mn-lt"/>
                          <a:ea typeface="Times New Roman" panose="02020603050405020304" pitchFamily="18" charset="0"/>
                          <a:cs typeface="Arial" panose="020B0604020202020204" pitchFamily="34" charset="0"/>
                        </a:rPr>
                        <a:t>ACTUALIZACIÓN Y APROBACIÓN DE LA DECLARACIÓN DE APLICABILIDAD SOA </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dk1"/>
                          </a:solidFill>
                          <a:effectLst/>
                          <a:latin typeface="+mn-lt"/>
                          <a:ea typeface="Times New Roman" panose="02020603050405020304" pitchFamily="18" charset="0"/>
                          <a:cs typeface="Arial" panose="020B0604020202020204" pitchFamily="34" charset="0"/>
                        </a:rPr>
                        <a:t>Declaración de aplicabilidad -SOA actualizada.</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30 Junio</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Oficina Asesora de Planeación – Gestión Tecnológica</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84854725"/>
                  </a:ext>
                </a:extLst>
              </a:tr>
              <a:tr h="834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dk1"/>
                          </a:solidFill>
                          <a:effectLst/>
                          <a:latin typeface="+mn-lt"/>
                          <a:ea typeface="Times New Roman" panose="02020603050405020304" pitchFamily="18" charset="0"/>
                          <a:cs typeface="Arial" panose="020B0604020202020204" pitchFamily="34" charset="0"/>
                        </a:rPr>
                        <a:t>5</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dk1"/>
                          </a:solidFill>
                          <a:effectLst/>
                          <a:latin typeface="+mn-lt"/>
                          <a:ea typeface="Times New Roman" panose="02020603050405020304" pitchFamily="18" charset="0"/>
                          <a:cs typeface="Arial" panose="020B0604020202020204" pitchFamily="34" charset="0"/>
                        </a:rPr>
                        <a:t>ACTUALIZACIÓN DEL</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dk1"/>
                          </a:solidFill>
                          <a:effectLst/>
                          <a:latin typeface="+mn-lt"/>
                          <a:ea typeface="Times New Roman" panose="02020603050405020304" pitchFamily="18" charset="0"/>
                          <a:cs typeface="Arial" panose="020B0604020202020204" pitchFamily="34" charset="0"/>
                        </a:rPr>
                        <a:t>PLAN DE SENSIBILIZACIÓN EN SEGURIDAD DE LA INFORMACIÓN</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dk1"/>
                          </a:solidFill>
                          <a:effectLst/>
                          <a:latin typeface="+mn-lt"/>
                          <a:ea typeface="Times New Roman" panose="02020603050405020304" pitchFamily="18" charset="0"/>
                          <a:cs typeface="Arial" panose="020B0604020202020204" pitchFamily="34" charset="0"/>
                        </a:rPr>
                        <a:t>Plan de sensibilización en seguridad de la información</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30 Mayo</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Oficina Asesora de Planeación – Gestión Tecnológica</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18436816"/>
                  </a:ext>
                </a:extLst>
              </a:tr>
              <a:tr h="834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dk1"/>
                          </a:solidFill>
                          <a:effectLst/>
                          <a:latin typeface="+mn-lt"/>
                          <a:ea typeface="Times New Roman" panose="02020603050405020304" pitchFamily="18" charset="0"/>
                          <a:cs typeface="Arial" panose="020B0604020202020204" pitchFamily="34" charset="0"/>
                        </a:rPr>
                        <a:t>6</a:t>
                      </a:r>
                    </a:p>
                  </a:txBody>
                  <a:tcPr/>
                </a:tc>
                <a:tc>
                  <a:txBody>
                    <a:bodyPr/>
                    <a:lstStyle/>
                    <a:p>
                      <a:pPr marL="0" algn="just" defTabSz="914400" rtl="0" eaLnBrk="1" latinLnBrk="0" hangingPunct="1">
                        <a:spcAft>
                          <a:spcPts val="0"/>
                        </a:spcAft>
                      </a:pPr>
                      <a:r>
                        <a:rPr lang="es-ES" sz="1200" b="1" kern="1200" dirty="0">
                          <a:solidFill>
                            <a:schemeClr val="dk1"/>
                          </a:solidFill>
                          <a:effectLst/>
                          <a:latin typeface="+mn-lt"/>
                          <a:ea typeface="Times New Roman" panose="02020603050405020304" pitchFamily="18" charset="0"/>
                          <a:cs typeface="Arial" panose="020B0604020202020204" pitchFamily="34" charset="0"/>
                        </a:rPr>
                        <a:t>ENVÍO DE PIEZAS COMUNICATIVAS DE SEGURIDAD DE LA INFORMACIÓN</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Piezas comunicativas de seguridad por correo electrónico y/o boletina</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15 Diciembre</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Oficina Asesora de Planeación – Gestión Tecnológica</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83227648"/>
                  </a:ext>
                </a:extLst>
              </a:tr>
            </a:tbl>
          </a:graphicData>
        </a:graphic>
      </p:graphicFrame>
      <p:sp>
        <p:nvSpPr>
          <p:cNvPr id="10" name="7 Rectángulo">
            <a:extLst>
              <a:ext uri="{FF2B5EF4-FFF2-40B4-BE49-F238E27FC236}">
                <a16:creationId xmlns:a16="http://schemas.microsoft.com/office/drawing/2014/main" id="{37766426-577F-4C7C-B1B7-0B484FEDC620}"/>
              </a:ext>
            </a:extLst>
          </p:cNvPr>
          <p:cNvSpPr/>
          <p:nvPr/>
        </p:nvSpPr>
        <p:spPr bwMode="auto">
          <a:xfrm>
            <a:off x="2870592" y="820159"/>
            <a:ext cx="6532732" cy="515651"/>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914400" eaLnBrk="1" hangingPunct="1">
              <a:defRPr/>
            </a:pPr>
            <a:r>
              <a:rPr lang="es-CO" dirty="0">
                <a:solidFill>
                  <a:srgbClr val="9D76A8"/>
                </a:solidFill>
                <a:effectLst>
                  <a:outerShdw blurRad="38100" dist="38100" dir="2700000" algn="tl">
                    <a:srgbClr val="000000">
                      <a:alpha val="43137"/>
                    </a:srgbClr>
                  </a:outerShdw>
                </a:effectLst>
              </a:rPr>
              <a:t>Estructura Plan de seguridad de la información</a:t>
            </a:r>
          </a:p>
        </p:txBody>
      </p:sp>
      <p:pic>
        <p:nvPicPr>
          <p:cNvPr id="11" name="Picture 10" descr="http://print-3d.com.au/wp-content/uploads/2014/08/approved.png">
            <a:extLst>
              <a:ext uri="{FF2B5EF4-FFF2-40B4-BE49-F238E27FC236}">
                <a16:creationId xmlns:a16="http://schemas.microsoft.com/office/drawing/2014/main" id="{9B8FF98B-42E6-470F-99FF-F48724730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059" y="903348"/>
            <a:ext cx="340784" cy="34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entágono 4">
            <a:extLst>
              <a:ext uri="{FF2B5EF4-FFF2-40B4-BE49-F238E27FC236}">
                <a16:creationId xmlns:a16="http://schemas.microsoft.com/office/drawing/2014/main" id="{58FC3AE2-CA70-4AAA-89A2-BBC722547A70}"/>
              </a:ext>
            </a:extLst>
          </p:cNvPr>
          <p:cNvSpPr txBox="1"/>
          <p:nvPr/>
        </p:nvSpPr>
        <p:spPr bwMode="auto">
          <a:xfrm>
            <a:off x="257101" y="101233"/>
            <a:ext cx="8268882" cy="622826"/>
          </a:xfrm>
          <a:prstGeom prst="rect">
            <a:avLst/>
          </a:prstGeom>
        </p:spPr>
        <p:style>
          <a:lnRef idx="0">
            <a:scrgbClr r="0" g="0" b="0"/>
          </a:lnRef>
          <a:fillRef idx="0">
            <a:scrgbClr r="0" g="0" b="0"/>
          </a:fillRef>
          <a:effectRef idx="0">
            <a:scrgbClr r="0" g="0" b="0"/>
          </a:effectRef>
          <a:fontRef idx="minor">
            <a:schemeClr val="lt1"/>
          </a:fontRef>
        </p:style>
        <p:txBody>
          <a:bodyPr lIns="278702" tIns="76200" rIns="142240" bIns="76200" spcCol="1270" anchor="ctr"/>
          <a:lstStyle/>
          <a:p>
            <a:pPr defTabSz="889000">
              <a:lnSpc>
                <a:spcPct val="90000"/>
              </a:lnSpc>
              <a:spcAft>
                <a:spcPct val="35000"/>
              </a:spcAft>
              <a:defRPr/>
            </a:pPr>
            <a:r>
              <a:rPr lang="es-ES" sz="2400" dirty="0">
                <a:solidFill>
                  <a:srgbClr val="9D76A8"/>
                </a:solidFill>
                <a:effectLst>
                  <a:outerShdw blurRad="38100" dist="38100" dir="2700000" algn="tl">
                    <a:srgbClr val="000000">
                      <a:alpha val="43137"/>
                    </a:srgbClr>
                  </a:outerShdw>
                </a:effectLst>
              </a:rPr>
              <a:t>Plan de tratamiento de riesgos de seguridad de la información</a:t>
            </a:r>
          </a:p>
        </p:txBody>
      </p:sp>
      <p:sp>
        <p:nvSpPr>
          <p:cNvPr id="15" name="7 Rectángulo">
            <a:extLst>
              <a:ext uri="{FF2B5EF4-FFF2-40B4-BE49-F238E27FC236}">
                <a16:creationId xmlns:a16="http://schemas.microsoft.com/office/drawing/2014/main" id="{82654637-3140-4450-BF53-8982D89DEDA3}"/>
              </a:ext>
            </a:extLst>
          </p:cNvPr>
          <p:cNvSpPr/>
          <p:nvPr/>
        </p:nvSpPr>
        <p:spPr bwMode="auto">
          <a:xfrm>
            <a:off x="2863425" y="811233"/>
            <a:ext cx="6532732" cy="515651"/>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914400" eaLnBrk="1" hangingPunct="1">
              <a:defRPr/>
            </a:pPr>
            <a:r>
              <a:rPr lang="es-CO" dirty="0">
                <a:solidFill>
                  <a:srgbClr val="9D76A8"/>
                </a:solidFill>
                <a:effectLst>
                  <a:outerShdw blurRad="38100" dist="38100" dir="2700000" algn="tl">
                    <a:srgbClr val="000000">
                      <a:alpha val="43137"/>
                    </a:srgbClr>
                  </a:outerShdw>
                </a:effectLst>
              </a:rPr>
              <a:t>Estructura Plan de tratamiento de riesgos de seguridad de la información</a:t>
            </a:r>
          </a:p>
        </p:txBody>
      </p:sp>
      <p:pic>
        <p:nvPicPr>
          <p:cNvPr id="16" name="Picture 10" descr="http://print-3d.com.au/wp-content/uploads/2014/08/approved.png">
            <a:extLst>
              <a:ext uri="{FF2B5EF4-FFF2-40B4-BE49-F238E27FC236}">
                <a16:creationId xmlns:a16="http://schemas.microsoft.com/office/drawing/2014/main" id="{2CF1676C-2869-43BE-B7F9-A4BAF054E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892" y="894422"/>
            <a:ext cx="340784" cy="34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37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9889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18069</TotalTime>
  <Words>636</Words>
  <Application>Microsoft Office PowerPoint</Application>
  <PresentationFormat>Panorámica</PresentationFormat>
  <Paragraphs>56</Paragraphs>
  <Slides>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Arial Black</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Monica Libia De la Cruz Villota</cp:lastModifiedBy>
  <cp:revision>219</cp:revision>
  <dcterms:created xsi:type="dcterms:W3CDTF">2020-06-08T15:19:42Z</dcterms:created>
  <dcterms:modified xsi:type="dcterms:W3CDTF">2023-01-30T21:59:03Z</dcterms:modified>
</cp:coreProperties>
</file>